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20" autoAdjust="0"/>
  </p:normalViewPr>
  <p:slideViewPr>
    <p:cSldViewPr>
      <p:cViewPr varScale="1">
        <p:scale>
          <a:sx n="77" d="100"/>
          <a:sy n="77" d="100"/>
        </p:scale>
        <p:origin x="21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9FB4C-25FB-4DF8-8549-FB337CC7970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49010-E84B-4EAA-9E44-49B7EB934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35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HGP正楷書体" panose="03000600000000000000" pitchFamily="66" charset="-128"/>
                <a:ea typeface="HGP正楷書体" panose="03000600000000000000" pitchFamily="66" charset="-128"/>
              </a:rPr>
              <a:t>皆さん、こんにちは。これから、東京都退職校長会１０年の歩みについて、</a:t>
            </a:r>
          </a:p>
          <a:p>
            <a:r>
              <a:rPr kumimoji="1" lang="ja-JP" altLang="en-US" dirty="0">
                <a:latin typeface="HGP正楷書体" panose="03000600000000000000" pitchFamily="66" charset="-128"/>
                <a:ea typeface="HGP正楷書体" panose="03000600000000000000" pitchFamily="66" charset="-128"/>
              </a:rPr>
              <a:t>ご報告、させていただきます。</a:t>
            </a:r>
          </a:p>
          <a:p>
            <a:r>
              <a:rPr kumimoji="1" lang="ja-JP" altLang="en-US" dirty="0">
                <a:latin typeface="HGP正楷書体" panose="03000600000000000000" pitchFamily="66" charset="-128"/>
                <a:ea typeface="HGP正楷書体" panose="03000600000000000000" pitchFamily="66" charset="-128"/>
              </a:rPr>
              <a:t>お手元の創立７０周年記念式典要項をご参照ください。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870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綱領「われらは　会員の居住する地域の教育と文化の向上に尽力する」</a:t>
            </a:r>
          </a:p>
          <a:p>
            <a:r>
              <a:rPr kumimoji="1" lang="ja-JP" altLang="en-US" dirty="0"/>
              <a:t>については、以下の活動を行っています。</a:t>
            </a:r>
          </a:p>
          <a:p>
            <a:r>
              <a:rPr kumimoji="1" lang="ja-JP" altLang="en-US" dirty="0"/>
              <a:t>「本部から会報、各支部だよりを配付」、「本会のホームページ」などで、</a:t>
            </a:r>
          </a:p>
          <a:p>
            <a:r>
              <a:rPr kumimoji="1" lang="ja-JP" altLang="en-US" dirty="0"/>
              <a:t>各支部が、一木の教育や文化の向上に関わる活動等について、紹介し</a:t>
            </a:r>
          </a:p>
          <a:p>
            <a:r>
              <a:rPr kumimoji="1" lang="ja-JP" altLang="en-US" dirty="0"/>
              <a:t>ています。</a:t>
            </a:r>
          </a:p>
          <a:p>
            <a:r>
              <a:rPr kumimoji="1" lang="ja-JP" altLang="en-US" dirty="0"/>
              <a:t>また、「情報機器の活用」では、「リモート会議」等を実施し、コロナ禍でも</a:t>
            </a:r>
          </a:p>
          <a:p>
            <a:r>
              <a:rPr kumimoji="1" lang="ja-JP" altLang="en-US" dirty="0"/>
              <a:t>諸会議や様々な情報交換ができました。</a:t>
            </a:r>
          </a:p>
          <a:p>
            <a:r>
              <a:rPr kumimoji="1" lang="ja-JP" altLang="en-US" dirty="0"/>
              <a:t>この他にも、多田会長からの「ハガキ作戦」で、本部と支部が緊密に連携</a:t>
            </a:r>
          </a:p>
          <a:p>
            <a:r>
              <a:rPr kumimoji="1" lang="ja-JP" altLang="en-US" dirty="0"/>
              <a:t>を図ることが出来ました。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871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綱領「われらは　全国連合退職校長会並びに　関係諸団体と連携し本会の</a:t>
            </a:r>
          </a:p>
          <a:p>
            <a:r>
              <a:rPr kumimoji="1" lang="ja-JP" altLang="en-US" dirty="0"/>
              <a:t>発展を図る」については、次の活動を行っています。</a:t>
            </a:r>
          </a:p>
          <a:p>
            <a:pPr marL="0" indent="0">
              <a:buNone/>
            </a:pPr>
            <a:r>
              <a:rPr kumimoji="1" lang="en-US" altLang="ja-JP" dirty="0"/>
              <a:t>(1)</a:t>
            </a:r>
            <a:r>
              <a:rPr kumimoji="1" lang="ja-JP" altLang="en-US" dirty="0"/>
              <a:t>　全国連合退職校長会連絡協議会</a:t>
            </a:r>
          </a:p>
          <a:p>
            <a:pPr marL="0" indent="0">
              <a:buNone/>
            </a:pPr>
            <a:r>
              <a:rPr kumimoji="1" lang="en-US" altLang="ja-JP" dirty="0"/>
              <a:t>(2)</a:t>
            </a:r>
            <a:r>
              <a:rPr kumimoji="1" lang="ja-JP" altLang="en-US" dirty="0"/>
              <a:t>　関東甲信越地区退職校長会連絡協議会　この協議会を平成３０年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１０月に、東京大会を２日間、東京ガーデンパレスで実施しました。</a:t>
            </a:r>
          </a:p>
          <a:p>
            <a:pPr marL="0" indent="0">
              <a:buNone/>
            </a:pPr>
            <a:r>
              <a:rPr kumimoji="1" lang="ja-JP" altLang="en-US" dirty="0"/>
              <a:t>たま、「五団体と教育懇談会」並びに、「東京都教育庁幹部と懇談」を毎年</a:t>
            </a:r>
          </a:p>
          <a:p>
            <a:pPr marL="0" indent="0">
              <a:buNone/>
            </a:pPr>
            <a:r>
              <a:rPr kumimoji="1" lang="ja-JP" altLang="en-US" dirty="0"/>
              <a:t>行い、連携・協力を図っています。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257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ここまで、綱領５項目に沿って、１０年間の活動や事業を見て来ましたが、</a:t>
            </a:r>
          </a:p>
          <a:p>
            <a:r>
              <a:rPr kumimoji="1" lang="ja-JP" altLang="en-US" dirty="0"/>
              <a:t>斬新且つ、大胆な発想と、先見性と俯瞰した見直しによって、本会の改</a:t>
            </a:r>
          </a:p>
          <a:p>
            <a:r>
              <a:rPr kumimoji="1" lang="ja-JP" altLang="en-US" dirty="0"/>
              <a:t>革を図り、躍進することが出来た、と言っても過言ではないと思っています。</a:t>
            </a:r>
          </a:p>
          <a:p>
            <a:r>
              <a:rPr kumimoji="1" lang="ja-JP" altLang="en-US" dirty="0"/>
              <a:t>その具体的な成果については、次の４点に凝縮しました。</a:t>
            </a:r>
          </a:p>
          <a:p>
            <a:r>
              <a:rPr kumimoji="1" lang="ja-JP" altLang="en-US" dirty="0"/>
              <a:t>１つは、全会員で様々な活動等を通して、本会の存在感を他に示す</a:t>
            </a:r>
            <a:r>
              <a:rPr kumimoji="1" lang="ja-JP" altLang="en-US" dirty="0" err="1"/>
              <a:t>こ</a:t>
            </a:r>
            <a:endParaRPr kumimoji="1" lang="ja-JP" altLang="en-US" dirty="0"/>
          </a:p>
          <a:p>
            <a:r>
              <a:rPr kumimoji="1" lang="ja-JP" altLang="en-US" dirty="0"/>
              <a:t>　　　　とが出来たこと。</a:t>
            </a:r>
          </a:p>
          <a:p>
            <a:r>
              <a:rPr kumimoji="1" lang="ja-JP" altLang="en-US" dirty="0"/>
              <a:t>２つは、支部と本部の一体的な運営に努めたこと。</a:t>
            </a:r>
          </a:p>
          <a:p>
            <a:r>
              <a:rPr kumimoji="1" lang="ja-JP" altLang="en-US" dirty="0"/>
              <a:t>３つは、業務改善に取組み、大改革を図ったこと。</a:t>
            </a:r>
          </a:p>
          <a:p>
            <a:r>
              <a:rPr kumimoji="1" lang="ja-JP" altLang="en-US" dirty="0"/>
              <a:t>４つは、会員増強に最善を傾注して来たこと、です。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470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今後の課題については、</a:t>
            </a:r>
          </a:p>
          <a:p>
            <a:r>
              <a:rPr kumimoji="1" lang="ja-JP" altLang="en-US" dirty="0"/>
              <a:t>次の３点で、抑えました。</a:t>
            </a:r>
          </a:p>
          <a:p>
            <a:r>
              <a:rPr kumimoji="1" lang="ja-JP" altLang="en-US" dirty="0"/>
              <a:t>その中でも、最重要課題は「会員を増やすこと、この一点です。」特に、</a:t>
            </a:r>
          </a:p>
          <a:p>
            <a:r>
              <a:rPr kumimoji="1" lang="ja-JP" altLang="en-US" dirty="0"/>
              <a:t>６０代の会員を増やすことが急務であると考えています。</a:t>
            </a:r>
          </a:p>
          <a:p>
            <a:r>
              <a:rPr kumimoji="1" lang="ja-JP" altLang="en-US" dirty="0"/>
              <a:t>以下の２点については、ご覧の通りです。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70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私たちは、多くの仲間と「一途に一本道」を７０年間、力強く歩んで来ました。</a:t>
            </a:r>
          </a:p>
          <a:p>
            <a:r>
              <a:rPr kumimoji="1" lang="ja-JP" altLang="en-US" dirty="0"/>
              <a:t>ここまで築いて来た「輝かしい文化と歴史」を、次の８０年の第一歩に向けて、</a:t>
            </a:r>
          </a:p>
          <a:p>
            <a:r>
              <a:rPr kumimoji="1" lang="ja-JP" altLang="en-US" dirty="0"/>
              <a:t>「心を一つに　</a:t>
            </a:r>
            <a:r>
              <a:rPr kumimoji="1" lang="ja-JP" altLang="en-US" dirty="0" err="1"/>
              <a:t>繋ごう</a:t>
            </a:r>
            <a:r>
              <a:rPr kumimoji="1" lang="ja-JP" altLang="en-US" dirty="0"/>
              <a:t>未来へ」と発し、東京都退職校長会１０年の歩みの報告</a:t>
            </a:r>
          </a:p>
          <a:p>
            <a:r>
              <a:rPr kumimoji="1" lang="ja-JP" altLang="en-US" dirty="0"/>
              <a:t>とします。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485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ご静聴　誠に　ありがとうございました。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14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１０年前の創立６０周年で、本会の「綱領」を制定しました。その綱領が、今では、</a:t>
            </a:r>
          </a:p>
          <a:p>
            <a:r>
              <a:rPr kumimoji="1" lang="ja-JP" altLang="en-US" dirty="0"/>
              <a:t>本会の精神並びに、活動基盤として浸透し、定着しています。</a:t>
            </a:r>
          </a:p>
          <a:p>
            <a:r>
              <a:rPr kumimoji="1" lang="ja-JP" altLang="en-US" dirty="0"/>
              <a:t>そこで、これから「綱領に沿って、１０年の歩み」を辿ることにします。</a:t>
            </a:r>
          </a:p>
          <a:p>
            <a:r>
              <a:rPr kumimoji="1" lang="ja-JP" altLang="en-US" dirty="0"/>
              <a:t>綱領は要項の表紙の裏側に記載されています。尚、要項の８～９ページに１０</a:t>
            </a:r>
          </a:p>
          <a:p>
            <a:r>
              <a:rPr kumimoji="1" lang="ja-JP" altLang="en-US" dirty="0"/>
              <a:t>年の歩みを「年表形式」にまとめています。後ほど、ご覧ください。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62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HGP正楷書体" panose="03000600000000000000" pitchFamily="66" charset="-128"/>
                <a:ea typeface="HGP正楷書体" panose="03000600000000000000" pitchFamily="66" charset="-128"/>
              </a:rPr>
              <a:t>まず、最初に東京都退職校長会「この１０年を総括」しますと、</a:t>
            </a:r>
          </a:p>
          <a:p>
            <a:r>
              <a:rPr kumimoji="1" lang="ja-JP" altLang="en-US" dirty="0">
                <a:latin typeface="HGP正楷書体" panose="03000600000000000000" pitchFamily="66" charset="-128"/>
                <a:ea typeface="HGP正楷書体" panose="03000600000000000000" pitchFamily="66" charset="-128"/>
              </a:rPr>
              <a:t>改革そして、躍進の１０年</a:t>
            </a:r>
          </a:p>
          <a:p>
            <a:r>
              <a:rPr kumimoji="1" lang="ja-JP" altLang="en-US" dirty="0">
                <a:latin typeface="HGP正楷書体" panose="03000600000000000000" pitchFamily="66" charset="-128"/>
                <a:ea typeface="HGP正楷書体" panose="03000600000000000000" pitchFamily="66" charset="-128"/>
              </a:rPr>
              <a:t>であったと、捉えています。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70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それでは、綱領「われらは　国際都市　東京の教育の振興に寄与する」</a:t>
            </a:r>
          </a:p>
          <a:p>
            <a:r>
              <a:rPr kumimoji="1" lang="ja-JP" altLang="en-US" dirty="0"/>
              <a:t>については、次の活動を行いました。</a:t>
            </a:r>
          </a:p>
          <a:p>
            <a:r>
              <a:rPr kumimoji="1" lang="ja-JP" altLang="en-US" dirty="0"/>
              <a:t>・教員採用前実践的指導力養成講座</a:t>
            </a:r>
          </a:p>
          <a:p>
            <a:r>
              <a:rPr kumimoji="1" lang="ja-JP" altLang="en-US" dirty="0"/>
              <a:t>・人材バンク</a:t>
            </a:r>
          </a:p>
          <a:p>
            <a:r>
              <a:rPr kumimoji="1" lang="ja-JP" altLang="en-US" dirty="0"/>
              <a:t>などです。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46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ここでは、教員採用前実践的指導力養成講座について、紹介します。</a:t>
            </a:r>
          </a:p>
          <a:p>
            <a:r>
              <a:rPr kumimoji="1" lang="en-US" altLang="ja-JP" dirty="0"/>
              <a:t>(1) </a:t>
            </a:r>
            <a:r>
              <a:rPr kumimoji="1" lang="ja-JP" altLang="en-US" dirty="0"/>
              <a:t>目的は、自信を持って教壇に立てる教師を育成する、ということです。</a:t>
            </a:r>
          </a:p>
          <a:p>
            <a:r>
              <a:rPr kumimoji="1" lang="en-US" altLang="ja-JP" dirty="0"/>
              <a:t>(2) </a:t>
            </a:r>
            <a:r>
              <a:rPr kumimoji="1" lang="ja-JP" altLang="en-US" dirty="0"/>
              <a:t>講座内容は、全体会が１日、学校訪問が１日、計２日間実施しました。</a:t>
            </a:r>
          </a:p>
          <a:p>
            <a:r>
              <a:rPr kumimoji="1" lang="en-US" altLang="ja-JP" dirty="0"/>
              <a:t>(3) </a:t>
            </a:r>
            <a:r>
              <a:rPr kumimoji="1" lang="ja-JP" altLang="en-US" dirty="0"/>
              <a:t>受講生は、全国から約２</a:t>
            </a:r>
            <a:r>
              <a:rPr kumimoji="1" lang="en-US" altLang="ja-JP" dirty="0"/>
              <a:t>,</a:t>
            </a:r>
            <a:r>
              <a:rPr kumimoji="1" lang="ja-JP" altLang="en-US" dirty="0"/>
              <a:t>３００名が出席しました。</a:t>
            </a:r>
            <a:endParaRPr kumimoji="1" lang="en-US" altLang="ja-JP" dirty="0"/>
          </a:p>
          <a:p>
            <a:r>
              <a:rPr kumimoji="1" lang="en-US" altLang="ja-JP" dirty="0"/>
              <a:t>(4) </a:t>
            </a:r>
            <a:r>
              <a:rPr kumimoji="1" lang="ja-JP" altLang="en-US" dirty="0"/>
              <a:t>指導講師は、全て本会会員が行いました。</a:t>
            </a:r>
          </a:p>
          <a:p>
            <a:r>
              <a:rPr kumimoji="1" lang="ja-JP" altLang="en-US" dirty="0"/>
              <a:t>　　　その内訳は、次の通りで、延べ人数は１</a:t>
            </a:r>
            <a:r>
              <a:rPr kumimoji="1" lang="en-US" altLang="ja-JP" dirty="0"/>
              <a:t>,</a:t>
            </a:r>
            <a:r>
              <a:rPr kumimoji="1" lang="ja-JP" altLang="en-US" dirty="0"/>
              <a:t>２５６名でした。この人数は、</a:t>
            </a:r>
          </a:p>
          <a:p>
            <a:r>
              <a:rPr kumimoji="1" lang="ja-JP" altLang="en-US" dirty="0"/>
              <a:t>　　　受講生、講師とも一年間です。</a:t>
            </a:r>
          </a:p>
          <a:p>
            <a:r>
              <a:rPr kumimoji="1" lang="en-US" altLang="ja-JP" dirty="0"/>
              <a:t>(5) </a:t>
            </a:r>
            <a:r>
              <a:rPr kumimoji="1" lang="ja-JP" altLang="en-US" dirty="0"/>
              <a:t>本事業は、平成２５年度から５年間行いました。</a:t>
            </a:r>
          </a:p>
          <a:p>
            <a:r>
              <a:rPr kumimoji="1" lang="ja-JP" altLang="en-US" dirty="0"/>
              <a:t>この事業で、本会会員の「経験と能力」を十分に、発揮することが出来たと、</a:t>
            </a:r>
          </a:p>
          <a:p>
            <a:r>
              <a:rPr kumimoji="1" lang="ja-JP" altLang="en-US" dirty="0"/>
              <a:t>自負しています。　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80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次に、綱領「われらは　会員の親睦を深め　互助の充実に努める」については、</a:t>
            </a:r>
          </a:p>
          <a:p>
            <a:r>
              <a:rPr kumimoji="1" lang="ja-JP" altLang="en-US" dirty="0"/>
              <a:t>福利厚生部が行っている内容は当然のことで、ここでは、以下の活動を行い</a:t>
            </a:r>
          </a:p>
          <a:p>
            <a:r>
              <a:rPr kumimoji="1" lang="ja-JP" altLang="en-US" dirty="0"/>
              <a:t>ました。</a:t>
            </a:r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(1)</a:t>
            </a:r>
            <a:r>
              <a:rPr kumimoji="1" lang="ja-JP" altLang="en-US" dirty="0"/>
              <a:t> 　業務改善・基金検討委員会　</a:t>
            </a:r>
            <a:br>
              <a:rPr kumimoji="1" lang="ja-JP" altLang="en-US" dirty="0"/>
            </a:br>
            <a:r>
              <a:rPr kumimoji="1" lang="ja-JP" altLang="en-US" dirty="0"/>
              <a:t>　</a:t>
            </a:r>
            <a:r>
              <a:rPr kumimoji="1" lang="en-US" altLang="ja-JP" dirty="0"/>
              <a:t>(2)</a:t>
            </a:r>
            <a:r>
              <a:rPr kumimoji="1" lang="ja-JP" altLang="en-US" dirty="0"/>
              <a:t>　会報発行</a:t>
            </a:r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(3)</a:t>
            </a:r>
            <a:r>
              <a:rPr kumimoji="1" lang="ja-JP" altLang="en-US" dirty="0"/>
              <a:t>　会員プロジェクトチーム</a:t>
            </a:r>
          </a:p>
          <a:p>
            <a:r>
              <a:rPr kumimoji="1" lang="ja-JP" altLang="en-US" dirty="0"/>
              <a:t>　　　　　　　　　　　　　などです。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42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ここでは「業務改善・基金検討委員会」について、紹介します。</a:t>
            </a:r>
          </a:p>
          <a:p>
            <a:r>
              <a:rPr kumimoji="1" lang="ja-JP" altLang="en-US" dirty="0"/>
              <a:t>この委員会は「本会の更なる発展を期して、発足したもので」、「何を</a:t>
            </a:r>
          </a:p>
          <a:p>
            <a:r>
              <a:rPr kumimoji="1" lang="ja-JP" altLang="en-US" dirty="0"/>
              <a:t>どうするか」については、次の４項目で改善・改革を進めました。</a:t>
            </a:r>
          </a:p>
          <a:p>
            <a:r>
              <a:rPr kumimoji="1" lang="ja-JP" altLang="en-US" dirty="0"/>
              <a:t>その１は、会則の改訂　　　　　　　その２は、会員の減少、支部組織</a:t>
            </a:r>
          </a:p>
          <a:p>
            <a:r>
              <a:rPr kumimoji="1" lang="ja-JP" altLang="en-US" dirty="0"/>
              <a:t>その３は、基金と今後の用途　　　その４は、その他　　についてです。</a:t>
            </a:r>
          </a:p>
          <a:p>
            <a:r>
              <a:rPr kumimoji="1" lang="ja-JP" altLang="en-US" dirty="0"/>
              <a:t>この中の１の会則の改訂について、その一部を紹介します。</a:t>
            </a:r>
          </a:p>
          <a:p>
            <a:r>
              <a:rPr kumimoji="1" lang="ja-JP" altLang="en-US" dirty="0"/>
              <a:t>☆会則の「第３章第６条」</a:t>
            </a:r>
          </a:p>
          <a:p>
            <a:r>
              <a:rPr kumimoji="1" lang="ja-JP" altLang="en-US" dirty="0"/>
              <a:t>「会員は、居住する地域か、勤務した地域のいずれかの支部に所属</a:t>
            </a:r>
          </a:p>
          <a:p>
            <a:r>
              <a:rPr kumimoji="1" lang="ja-JP" altLang="en-US" dirty="0"/>
              <a:t>する」とし、会員の選択幅を広げたことと、人間関係を豊かにできるよ</a:t>
            </a:r>
          </a:p>
          <a:p>
            <a:r>
              <a:rPr kumimoji="1" lang="ja-JP" altLang="en-US" dirty="0"/>
              <a:t>う、改善しました。</a:t>
            </a:r>
          </a:p>
          <a:p>
            <a:r>
              <a:rPr kumimoji="1" lang="ja-JP" altLang="en-US" dirty="0"/>
              <a:t>更に、会員は、正会員、特別会員、奨励会員の３つの呼称とし、会</a:t>
            </a:r>
          </a:p>
          <a:p>
            <a:r>
              <a:rPr kumimoji="1" lang="ja-JP" altLang="en-US" dirty="0"/>
              <a:t>員は、他支部での活動や交流が出来るように、改善を図ったことです。</a:t>
            </a:r>
          </a:p>
          <a:p>
            <a:r>
              <a:rPr kumimoji="1" lang="ja-JP" altLang="en-US" dirty="0"/>
              <a:t>☆会則の第５章第１３条</a:t>
            </a:r>
          </a:p>
          <a:p>
            <a:r>
              <a:rPr kumimoji="1" lang="ja-JP" altLang="en-US" dirty="0"/>
              <a:t>評議員会を削減し、その任を「支部長会が兼ねる」とし、総会に次ぐ、</a:t>
            </a:r>
          </a:p>
          <a:p>
            <a:r>
              <a:rPr kumimoji="1" lang="ja-JP" altLang="en-US" dirty="0"/>
              <a:t>「審議機関」にしました。</a:t>
            </a:r>
          </a:p>
          <a:p>
            <a:r>
              <a:rPr kumimoji="1" lang="ja-JP" altLang="en-US" dirty="0"/>
              <a:t>☆この改善で、「会議のスピード化と諸経費を軽減する」ことが出来た</a:t>
            </a:r>
          </a:p>
          <a:p>
            <a:r>
              <a:rPr kumimoji="1" lang="ja-JP" altLang="en-US" dirty="0"/>
              <a:t>のです。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574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綱領「われらは　会員の生涯学習を推進し　生き甲斐づくりに貢献する」</a:t>
            </a:r>
          </a:p>
          <a:p>
            <a:r>
              <a:rPr kumimoji="1" lang="ja-JP" altLang="en-US" dirty="0"/>
              <a:t>については、次の活動を行いました。</a:t>
            </a:r>
            <a:endParaRPr kumimoji="1" lang="en-US" altLang="ja-JP" dirty="0"/>
          </a:p>
          <a:p>
            <a:r>
              <a:rPr kumimoji="1" lang="en-US" altLang="ja-JP" baseline="0" dirty="0"/>
              <a:t> (1)</a:t>
            </a:r>
            <a:r>
              <a:rPr kumimoji="1" lang="ja-JP" altLang="en-US" baseline="0" dirty="0"/>
              <a:t>　会員研修会</a:t>
            </a:r>
          </a:p>
          <a:p>
            <a:r>
              <a:rPr kumimoji="1" lang="en-US" altLang="ja-JP" baseline="0" dirty="0"/>
              <a:t> (2)</a:t>
            </a:r>
            <a:r>
              <a:rPr kumimoji="1" lang="ja-JP" altLang="en-US" baseline="0" dirty="0"/>
              <a:t>　東京フォーラム２０１６</a:t>
            </a:r>
            <a:endParaRPr kumimoji="1" lang="en-US" altLang="ja-JP" baseline="0" dirty="0"/>
          </a:p>
          <a:p>
            <a:r>
              <a:rPr kumimoji="1" lang="ja-JP" altLang="en-US" baseline="0" dirty="0"/>
              <a:t>このフォーラムは、本会の課題等について「公開討論会」を行い、本会がより</a:t>
            </a:r>
          </a:p>
          <a:p>
            <a:r>
              <a:rPr kumimoji="1" lang="ja-JP" altLang="en-US" baseline="0" dirty="0"/>
              <a:t>発展出来ることを願い、立ち上げた事業です。現在は、コロナ禍で、中断し</a:t>
            </a:r>
          </a:p>
          <a:p>
            <a:r>
              <a:rPr kumimoji="1" lang="ja-JP" altLang="en-US" baseline="0" dirty="0"/>
              <a:t>ています。</a:t>
            </a:r>
          </a:p>
          <a:p>
            <a:r>
              <a:rPr kumimoji="1" lang="ja-JP" altLang="en-US" baseline="0" dirty="0"/>
              <a:t>ここでは、会員研修会について、紹介します。</a:t>
            </a:r>
          </a:p>
          <a:p>
            <a:r>
              <a:rPr kumimoji="1" lang="ja-JP" altLang="en-US" baseline="0" dirty="0"/>
              <a:t>ねらいは、会員の生涯学習や生き甲斐づくりです。</a:t>
            </a:r>
          </a:p>
          <a:p>
            <a:r>
              <a:rPr kumimoji="1" lang="ja-JP" altLang="en-US" baseline="0" dirty="0"/>
              <a:t>テーマは、生き生き人生を目指して、として、様々な研修会を年に、</a:t>
            </a:r>
          </a:p>
          <a:p>
            <a:r>
              <a:rPr kumimoji="1" lang="ja-JP" altLang="en-US" baseline="0" dirty="0"/>
              <a:t>春と秋の２回実施しています。</a:t>
            </a:r>
            <a:endParaRPr kumimoji="1" lang="ja-JP" altLang="en-US" dirty="0"/>
          </a:p>
          <a:p>
            <a:r>
              <a:rPr kumimoji="1" lang="ja-JP" altLang="en-US" dirty="0"/>
              <a:t>　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498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研修会の様子を写真で紹介しましょう。</a:t>
            </a:r>
          </a:p>
          <a:p>
            <a:r>
              <a:rPr kumimoji="1" lang="ja-JP" altLang="en-US" dirty="0"/>
              <a:t>これは、「ちぎり絵」の研修会です。講師は、荒川支部副支部長　米本雅子先生です。</a:t>
            </a:r>
          </a:p>
          <a:p>
            <a:r>
              <a:rPr kumimoji="1" lang="ja-JP" altLang="en-US" dirty="0"/>
              <a:t>多田会長、自ら率先して、作品づくりに励んでいます。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010-E84B-4EAA-9E44-49B7EB9341C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69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3071810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3952661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4090553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43256" y="407194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52400" y="401911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52400" y="3881224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5841868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7322976" y="5055119"/>
            <a:ext cx="1894702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5857884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6F3DDA-BD05-43D9-8191-4D4FC342479D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CBA01E-866A-47C8-9FAD-C0B24A02A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-27819" y="-13"/>
            <a:ext cx="9171027" cy="6856554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358114" cy="1847738"/>
          </a:xfrm>
        </p:spPr>
        <p:txBody>
          <a:bodyPr/>
          <a:lstStyle/>
          <a:p>
            <a:pPr algn="l"/>
            <a:r>
              <a:rPr kumimoji="1" lang="ja-JP" altLang="en-US" dirty="0">
                <a:solidFill>
                  <a:srgbClr val="7030A0"/>
                </a:solidFill>
              </a:rPr>
              <a:t>東京都退職校長会</a:t>
            </a:r>
            <a:br>
              <a:rPr kumimoji="1" lang="ja-JP" altLang="en-US" dirty="0">
                <a:solidFill>
                  <a:srgbClr val="7030A0"/>
                </a:solidFill>
              </a:rPr>
            </a:br>
            <a:r>
              <a:rPr kumimoji="1" lang="ja-JP" altLang="en-US" dirty="0">
                <a:solidFill>
                  <a:srgbClr val="7030A0"/>
                </a:solidFill>
              </a:rPr>
              <a:t>　　　　　　　</a:t>
            </a:r>
            <a:r>
              <a:rPr lang="ja-JP" altLang="en-US" dirty="0">
                <a:solidFill>
                  <a:srgbClr val="7030A0"/>
                </a:solidFill>
              </a:rPr>
              <a:t>１０年の歩み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3041089"/>
            <a:ext cx="7920880" cy="3816424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ja-JP" altLang="en-US" sz="3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2900" b="1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平成２６年度</a:t>
            </a:r>
            <a:r>
              <a:rPr lang="ja-JP" altLang="en-US" sz="12300" b="1" dirty="0">
                <a:solidFill>
                  <a:schemeClr val="accent1">
                    <a:lumMod val="50000"/>
                  </a:schemeClr>
                </a:solidFill>
              </a:rPr>
              <a:t>（</a:t>
            </a:r>
            <a:r>
              <a:rPr lang="en-US" altLang="ja-JP" sz="12300" b="1" dirty="0">
                <a:solidFill>
                  <a:schemeClr val="accent1">
                    <a:lumMod val="50000"/>
                  </a:schemeClr>
                </a:solidFill>
              </a:rPr>
              <a:t>2014</a:t>
            </a:r>
            <a:r>
              <a:rPr lang="ja-JP" altLang="en-US" sz="12300" b="1" dirty="0">
                <a:solidFill>
                  <a:schemeClr val="accent1">
                    <a:lumMod val="50000"/>
                  </a:schemeClr>
                </a:solidFill>
              </a:rPr>
              <a:t>）</a:t>
            </a:r>
            <a:r>
              <a:rPr lang="ja-JP" altLang="en-US" sz="12300" b="1" dirty="0"/>
              <a:t>　</a:t>
            </a:r>
            <a:r>
              <a:rPr lang="ja-JP" altLang="en-US" sz="7300" b="1" dirty="0"/>
              <a:t>　　　　　　　　　　　　　　　　　　  　　　      </a:t>
            </a:r>
            <a:r>
              <a:rPr lang="en-US" altLang="ja-JP" sz="7300" b="1" dirty="0"/>
              <a:t>	</a:t>
            </a:r>
            <a:r>
              <a:rPr lang="ja-JP" altLang="en-US" sz="7300" b="1" dirty="0"/>
              <a:t>　　  　      </a:t>
            </a:r>
            <a:endParaRPr lang="en-US" altLang="ja-JP" sz="7300" b="1" dirty="0"/>
          </a:p>
          <a:p>
            <a:pPr algn="l"/>
            <a:r>
              <a:rPr lang="ja-JP" altLang="en-US" sz="7300" b="1" dirty="0"/>
              <a:t>　　　　　　　　</a:t>
            </a:r>
            <a:r>
              <a:rPr lang="ja-JP" altLang="en-US" sz="12900" b="1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～令和５年度</a:t>
            </a:r>
            <a:r>
              <a:rPr lang="ja-JP" altLang="en-US" sz="12300" b="1" dirty="0">
                <a:solidFill>
                  <a:schemeClr val="accent1">
                    <a:lumMod val="50000"/>
                  </a:schemeClr>
                </a:solidFill>
              </a:rPr>
              <a:t>（</a:t>
            </a:r>
            <a:r>
              <a:rPr lang="en-US" altLang="ja-JP" sz="12300" b="1" dirty="0">
                <a:solidFill>
                  <a:schemeClr val="accent1">
                    <a:lumMod val="50000"/>
                  </a:schemeClr>
                </a:solidFill>
              </a:rPr>
              <a:t>2023</a:t>
            </a:r>
            <a:r>
              <a:rPr lang="ja-JP" altLang="en-US" sz="12300" b="1" dirty="0">
                <a:solidFill>
                  <a:schemeClr val="accent1">
                    <a:lumMod val="50000"/>
                  </a:schemeClr>
                </a:solidFill>
              </a:rPr>
              <a:t>）</a:t>
            </a:r>
            <a:endParaRPr lang="en-US" altLang="ja-JP" sz="1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altLang="ja-JP" sz="5100" b="1" dirty="0"/>
          </a:p>
          <a:p>
            <a:pPr algn="l"/>
            <a:r>
              <a:rPr kumimoji="1" lang="ja-JP" altLang="en-US" sz="4600" dirty="0"/>
              <a:t>　　　　　　　　</a:t>
            </a:r>
            <a:endParaRPr kumimoji="1" lang="en-US" altLang="ja-JP" sz="4600" dirty="0"/>
          </a:p>
          <a:p>
            <a:pPr algn="l"/>
            <a:r>
              <a:rPr lang="ja-JP" altLang="en-US" sz="2800" dirty="0"/>
              <a:t>　 </a:t>
            </a:r>
            <a:r>
              <a:rPr lang="ja-JP" altLang="en-US" sz="3000" b="1" dirty="0"/>
              <a:t>　</a:t>
            </a:r>
            <a:endParaRPr kumimoji="1" lang="ja-JP" altLang="en-US" sz="3000" b="1" dirty="0"/>
          </a:p>
          <a:p>
            <a:pPr algn="l"/>
            <a:r>
              <a:rPr lang="ja-JP" altLang="en-US" sz="3000" b="1" dirty="0"/>
              <a:t>　</a:t>
            </a:r>
            <a:r>
              <a:rPr lang="ja-JP" altLang="en-US" sz="11100" b="1" dirty="0"/>
              <a:t>　</a:t>
            </a:r>
            <a:r>
              <a:rPr lang="ja-JP" altLang="en-US" sz="11100" b="1" dirty="0">
                <a:solidFill>
                  <a:schemeClr val="accent1">
                    <a:lumMod val="50000"/>
                  </a:schemeClr>
                </a:solidFill>
              </a:rPr>
              <a:t>創立７０周年記念式典要項　参照</a:t>
            </a:r>
          </a:p>
          <a:p>
            <a:pPr algn="l"/>
            <a:endParaRPr lang="ja-JP" altLang="en-US" sz="4600" b="1" dirty="0"/>
          </a:p>
          <a:p>
            <a:pPr algn="l"/>
            <a:r>
              <a:rPr lang="ja-JP" altLang="en-US" sz="3000" b="1" dirty="0"/>
              <a:t>　</a:t>
            </a:r>
            <a:endParaRPr kumimoji="1" lang="ja-JP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672662154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kumimoji="1" lang="ja-JP" altLang="en-US" sz="36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</a:t>
            </a:r>
            <a:r>
              <a:rPr kumimoji="1" lang="ja-JP" altLang="en-US" sz="36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われらは　会員の居住する地域の</a:t>
            </a:r>
            <a:br>
              <a:rPr kumimoji="1" lang="ja-JP" altLang="en-US" sz="36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</a:br>
            <a:r>
              <a:rPr lang="ja-JP" altLang="en-US" sz="36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　　　教育と文化の向上に尽力する</a:t>
            </a:r>
            <a:endParaRPr kumimoji="1" lang="ja-JP" altLang="en-US" sz="3600" b="1" dirty="0">
              <a:solidFill>
                <a:srgbClr val="7030A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4528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１）本部から</a:t>
            </a:r>
            <a:r>
              <a:rPr kumimoji="1" lang="ja-JP" altLang="en-US" b="1" dirty="0">
                <a:solidFill>
                  <a:srgbClr val="FF0000"/>
                </a:solidFill>
              </a:rPr>
              <a:t>会報、各支部だより配付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　２）東京都退職校長会</a:t>
            </a:r>
            <a:r>
              <a:rPr lang="ja-JP" altLang="en-US" b="1" dirty="0">
                <a:solidFill>
                  <a:srgbClr val="FF0000"/>
                </a:solidFill>
              </a:rPr>
              <a:t>ホームページ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b="1" dirty="0"/>
              <a:t>　　</a:t>
            </a:r>
            <a:r>
              <a:rPr kumimoji="1" lang="ja-JP" altLang="en-US" b="1" dirty="0">
                <a:solidFill>
                  <a:srgbClr val="7030A0"/>
                </a:solidFill>
              </a:rPr>
              <a:t> </a:t>
            </a:r>
            <a:r>
              <a:rPr kumimoji="1" lang="ja-JP" altLang="en-US" sz="2600" b="1" dirty="0">
                <a:solidFill>
                  <a:srgbClr val="7030A0"/>
                </a:solidFill>
              </a:rPr>
              <a:t>☆各支部</a:t>
            </a:r>
            <a:r>
              <a:rPr lang="ja-JP" altLang="en-US" sz="2600" b="1" dirty="0">
                <a:solidFill>
                  <a:srgbClr val="7030A0"/>
                </a:solidFill>
              </a:rPr>
              <a:t>が、</a:t>
            </a:r>
            <a:r>
              <a:rPr kumimoji="1" lang="ja-JP" altLang="en-US" sz="2600" b="1" dirty="0">
                <a:solidFill>
                  <a:srgbClr val="7030A0"/>
                </a:solidFill>
              </a:rPr>
              <a:t>地域の教育や文化の向上に関わる</a:t>
            </a: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7030A0"/>
                </a:solidFill>
              </a:rPr>
              <a:t>　　　     活動等について紹介している</a:t>
            </a:r>
            <a:endParaRPr kumimoji="1" lang="ja-JP" altLang="en-US" sz="2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３）情報機器</a:t>
            </a:r>
            <a:r>
              <a:rPr lang="en-US" altLang="ja-JP" b="1" dirty="0">
                <a:solidFill>
                  <a:srgbClr val="FF0000"/>
                </a:solidFill>
              </a:rPr>
              <a:t>(PC)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の活用</a:t>
            </a:r>
            <a:r>
              <a:rPr lang="ja-JP" altLang="en-US" b="1" dirty="0">
                <a:solidFill>
                  <a:srgbClr val="FF0000"/>
                </a:solidFill>
              </a:rPr>
              <a:t>（リモート会議）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　　</a:t>
            </a:r>
            <a:r>
              <a:rPr lang="ja-JP" altLang="en-US" sz="2600" b="1" dirty="0">
                <a:solidFill>
                  <a:srgbClr val="7030A0"/>
                </a:solidFill>
              </a:rPr>
              <a:t>  </a:t>
            </a:r>
            <a:r>
              <a:rPr lang="ja-JP" altLang="en-US" sz="2600" b="1" dirty="0">
                <a:solidFill>
                  <a:srgbClr val="0070C0"/>
                </a:solidFill>
              </a:rPr>
              <a:t>☆コロナ禍でも諸会議や様々な情報交換が出来た</a:t>
            </a:r>
          </a:p>
          <a:p>
            <a:pPr marL="0" indent="0">
              <a:buNone/>
            </a:pPr>
            <a:r>
              <a:rPr kumimoji="1" lang="ja-JP" altLang="en-US" b="1" dirty="0"/>
              <a:t>　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４）</a:t>
            </a:r>
            <a:r>
              <a:rPr kumimoji="1" lang="ja-JP" altLang="en-US" b="1" dirty="0">
                <a:solidFill>
                  <a:srgbClr val="FF0000"/>
                </a:solidFill>
              </a:rPr>
              <a:t>ハガキ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作戦（コロナ禍で効力発揮）</a:t>
            </a:r>
          </a:p>
          <a:p>
            <a:pPr marL="0" indent="0">
              <a:buNone/>
            </a:pPr>
            <a:r>
              <a:rPr kumimoji="1" lang="en-US" altLang="ja-JP" b="1" dirty="0">
                <a:solidFill>
                  <a:srgbClr val="00B050"/>
                </a:solidFill>
              </a:rPr>
              <a:t>            </a:t>
            </a:r>
            <a:r>
              <a:rPr lang="ja-JP" altLang="en-US" sz="2600" b="1" dirty="0">
                <a:solidFill>
                  <a:srgbClr val="00B050"/>
                </a:solidFill>
              </a:rPr>
              <a:t>☆</a:t>
            </a:r>
            <a:r>
              <a:rPr kumimoji="1" lang="ja-JP" altLang="en-US" sz="2600" b="1" dirty="0">
                <a:solidFill>
                  <a:srgbClr val="00B050"/>
                </a:solidFill>
              </a:rPr>
              <a:t>本部と支部が緊密な</a:t>
            </a:r>
            <a:r>
              <a:rPr lang="ja-JP" altLang="en-US" sz="2600" b="1" dirty="0">
                <a:solidFill>
                  <a:srgbClr val="00B050"/>
                </a:solidFill>
              </a:rPr>
              <a:t>連携</a:t>
            </a:r>
            <a:r>
              <a:rPr kumimoji="1" lang="ja-JP" altLang="en-US" sz="2600" b="1" dirty="0">
                <a:solidFill>
                  <a:srgbClr val="00B050"/>
                </a:solidFill>
              </a:rPr>
              <a:t>を図った</a:t>
            </a:r>
            <a:endParaRPr kumimoji="1" lang="en-US" altLang="ja-JP" sz="2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chemeClr val="accent4">
                    <a:lumMod val="75000"/>
                  </a:schemeClr>
                </a:solidFill>
              </a:rPr>
              <a:t>　　</a:t>
            </a:r>
            <a:r>
              <a:rPr kumimoji="1" lang="ja-JP" altLang="en-US" sz="2600" b="1" dirty="0">
                <a:solidFill>
                  <a:schemeClr val="accent4">
                    <a:lumMod val="75000"/>
                  </a:schemeClr>
                </a:solidFill>
              </a:rPr>
              <a:t>　　    </a:t>
            </a:r>
            <a:r>
              <a:rPr kumimoji="1" lang="en-US" altLang="ja-JP" sz="2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kumimoji="1" lang="ja-JP" alt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95568"/>
      </p:ext>
    </p:extLst>
  </p:cSld>
  <p:clrMapOvr>
    <a:masterClrMapping/>
  </p:clrMapOvr>
  <p:transition spd="slow" advTm="134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85584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</a:t>
            </a:r>
            <a:r>
              <a:rPr kumimoji="1" lang="ja-JP" altLang="en-US" sz="36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われらは　全国連合退職校長会並びに</a:t>
            </a:r>
            <a:br>
              <a:rPr kumimoji="1" lang="ja-JP" altLang="en-US" sz="36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</a:br>
            <a:r>
              <a:rPr lang="ja-JP" altLang="en-US" sz="36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　関係諸団体と連携し本会の発展を図る</a:t>
            </a:r>
            <a:endParaRPr kumimoji="1" lang="ja-JP" altLang="en-US" sz="3600" b="1" dirty="0">
              <a:solidFill>
                <a:srgbClr val="7030A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844824"/>
            <a:ext cx="8046636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１）全国連合退職校長会連絡協議会　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　　　　　２）関東甲信越地区退職校長会連絡協議会</a:t>
            </a:r>
          </a:p>
          <a:p>
            <a:pPr marL="0" indent="0">
              <a:buNone/>
            </a:pPr>
            <a:r>
              <a:rPr kumimoji="1" lang="ja-JP" altLang="en-US" b="1" dirty="0"/>
              <a:t>　　</a:t>
            </a:r>
            <a:r>
              <a:rPr kumimoji="1" lang="ja-JP" altLang="en-US" b="1" dirty="0">
                <a:solidFill>
                  <a:srgbClr val="00B050"/>
                </a:solidFill>
              </a:rPr>
              <a:t>平成３０年１０月　東京大会を２日間　</a:t>
            </a:r>
            <a:endParaRPr kumimoji="1" lang="en-US" altLang="ja-JP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800" b="1" dirty="0">
                <a:solidFill>
                  <a:srgbClr val="00B050"/>
                </a:solidFill>
              </a:rPr>
              <a:t>　　</a:t>
            </a:r>
            <a:r>
              <a:rPr lang="ja-JP" altLang="en-US" sz="2800" b="1" dirty="0">
                <a:solidFill>
                  <a:srgbClr val="00B050"/>
                </a:solidFill>
              </a:rPr>
              <a:t>  </a:t>
            </a:r>
            <a:r>
              <a:rPr lang="ja-JP" altLang="en-US" b="1" dirty="0">
                <a:solidFill>
                  <a:srgbClr val="00B050"/>
                </a:solidFill>
              </a:rPr>
              <a:t>会場　</a:t>
            </a:r>
            <a:r>
              <a:rPr kumimoji="1" lang="ja-JP" altLang="en-US" b="1" dirty="0">
                <a:solidFill>
                  <a:srgbClr val="00B050"/>
                </a:solidFill>
              </a:rPr>
              <a:t>東京ガーデンパレス で実施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b="1" dirty="0">
                <a:solidFill>
                  <a:schemeClr val="tx2">
                    <a:lumMod val="50000"/>
                  </a:schemeClr>
                </a:solidFill>
              </a:rPr>
              <a:t> 　　　　　　　</a:t>
            </a:r>
            <a:r>
              <a:rPr kumimoji="1" lang="ja-JP" altLang="en-US" sz="3000" b="1" dirty="0">
                <a:solidFill>
                  <a:schemeClr val="tx2">
                    <a:lumMod val="50000"/>
                  </a:schemeClr>
                </a:solidFill>
              </a:rPr>
              <a:t>（開催は、都県</a:t>
            </a:r>
            <a:r>
              <a:rPr lang="ja-JP" altLang="en-US" sz="3000" b="1" dirty="0">
                <a:solidFill>
                  <a:schemeClr val="tx2">
                    <a:lumMod val="50000"/>
                  </a:schemeClr>
                </a:solidFill>
              </a:rPr>
              <a:t>で</a:t>
            </a:r>
            <a:r>
              <a:rPr kumimoji="1" lang="ja-JP" altLang="en-US" sz="3000" b="1" dirty="0">
                <a:solidFill>
                  <a:schemeClr val="tx2">
                    <a:lumMod val="50000"/>
                  </a:schemeClr>
                </a:solidFill>
              </a:rPr>
              <a:t>輪番制</a:t>
            </a:r>
            <a:r>
              <a:rPr lang="ja-JP" altLang="en-US" sz="3000" b="1" dirty="0">
                <a:solidFill>
                  <a:schemeClr val="tx2">
                    <a:lumMod val="50000"/>
                  </a:schemeClr>
                </a:solidFill>
              </a:rPr>
              <a:t>）</a:t>
            </a:r>
            <a:r>
              <a:rPr kumimoji="1" lang="ja-JP" altLang="en-US" b="1" dirty="0"/>
              <a:t>　　　　　　　　　</a:t>
            </a: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　　　　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　　　　　　</a:t>
            </a:r>
            <a:endParaRPr kumimoji="1" lang="en-US" altLang="ja-JP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３）五団体と教育懇談会並びに、東京都　　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kumimoji="1" lang="en-US" altLang="ja-JP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　　　　教育庁幹部と</a:t>
            </a:r>
            <a:r>
              <a:rPr kumimoji="1" lang="ja-JP" altLang="en-US" b="1" dirty="0">
                <a:solidFill>
                  <a:srgbClr val="7030A0"/>
                </a:solidFill>
              </a:rPr>
              <a:t>懇談を毎年実施</a:t>
            </a:r>
            <a:endParaRPr kumimoji="1" lang="en-US" altLang="ja-JP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　</a:t>
            </a:r>
            <a:r>
              <a:rPr lang="ja-JP" altLang="en-US" sz="27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・五団体とは、公立の幼稚園、小学校、中学校、</a:t>
            </a:r>
            <a:endParaRPr lang="en-US" altLang="ja-JP" sz="2700" b="1" dirty="0">
              <a:solidFill>
                <a:srgbClr val="C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27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高等学校、特別支援学校のこと</a:t>
            </a:r>
            <a:r>
              <a:rPr lang="ja-JP" altLang="en-US" sz="2400" b="1" dirty="0">
                <a:solidFill>
                  <a:srgbClr val="C00000"/>
                </a:solidFill>
              </a:rPr>
              <a:t>　　　　　　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　　　　　　　　　　　　　　　　　　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r>
              <a:rPr lang="ja-JP" altLang="en-US" b="1" dirty="0"/>
              <a:t>　　　 　　　　　　　　　　  </a:t>
            </a:r>
            <a:endParaRPr kumimoji="1" lang="ja-JP" altLang="en-US" b="1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758235"/>
      </p:ext>
    </p:extLst>
  </p:cSld>
  <p:clrMapOvr>
    <a:masterClrMapping/>
  </p:clrMapOvr>
  <p:transition spd="slow" advTm="116733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57592" cy="177626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綱領５項目に沿って、１０年間の活動</a:t>
            </a:r>
            <a:r>
              <a:rPr lang="ja-JP" altLang="en-US" sz="32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を見て、</a:t>
            </a:r>
            <a:r>
              <a:rPr kumimoji="1" lang="ja-JP" altLang="en-US" sz="32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斬新且つ大胆な発想</a:t>
            </a:r>
            <a:r>
              <a:rPr lang="ja-JP" altLang="en-US" sz="32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、</a:t>
            </a:r>
            <a:r>
              <a:rPr kumimoji="1" lang="ja-JP" altLang="en-US" sz="32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先見性と俯瞰した見直し</a:t>
            </a:r>
            <a:r>
              <a:rPr lang="ja-JP" altLang="en-US" sz="32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で</a:t>
            </a:r>
            <a:r>
              <a:rPr kumimoji="1" lang="ja-JP" altLang="en-US" sz="32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、本会の改革を図り、躍進する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420888"/>
            <a:ext cx="8352928" cy="3808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その</a:t>
            </a:r>
            <a:r>
              <a:rPr lang="ja-JP" altLang="en-US" b="1" u="sng" dirty="0">
                <a:solidFill>
                  <a:schemeClr val="accent2">
                    <a:lumMod val="50000"/>
                  </a:schemeClr>
                </a:solidFill>
              </a:rPr>
              <a:t>具体的な成果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について（４点に凝縮）</a:t>
            </a:r>
            <a:endParaRPr lang="en-US" altLang="ja-JP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１）全会員で様々な活動等を通して、</a:t>
            </a:r>
            <a:r>
              <a:rPr lang="ja-JP" altLang="en-US" b="1" dirty="0">
                <a:solidFill>
                  <a:srgbClr val="FF0000"/>
                </a:solidFill>
              </a:rPr>
              <a:t>本会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　の存在感を他に示す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ことが出来た　　　　　　　　　　　　　　　　　　　　　　　　　　　　　　　　　　　　　　　　　　　　　　　　　　</a:t>
            </a:r>
            <a:endParaRPr lang="en-US" altLang="ja-JP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２）支部と本部の</a:t>
            </a:r>
            <a:r>
              <a:rPr kumimoji="1" lang="ja-JP" altLang="en-US" b="1" dirty="0">
                <a:solidFill>
                  <a:srgbClr val="7030A0"/>
                </a:solidFill>
              </a:rPr>
              <a:t>一体的な運営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に努めた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３）業務改善に取組み、</a:t>
            </a:r>
            <a:r>
              <a:rPr lang="ja-JP" altLang="en-US" b="1" dirty="0">
                <a:solidFill>
                  <a:srgbClr val="0070C0"/>
                </a:solidFill>
              </a:rPr>
              <a:t>大改革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を図った</a:t>
            </a: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４）会員増強に</a:t>
            </a:r>
            <a:r>
              <a:rPr kumimoji="1" lang="ja-JP" altLang="en-US" b="1" dirty="0">
                <a:solidFill>
                  <a:srgbClr val="00B050"/>
                </a:solidFill>
              </a:rPr>
              <a:t>最善を傾注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して来た</a:t>
            </a:r>
          </a:p>
        </p:txBody>
      </p:sp>
    </p:spTree>
    <p:extLst>
      <p:ext uri="{BB962C8B-B14F-4D97-AF65-F5344CB8AC3E}">
        <p14:creationId xmlns:p14="http://schemas.microsoft.com/office/powerpoint/2010/main" val="2535428396"/>
      </p:ext>
    </p:extLst>
  </p:cSld>
  <p:clrMapOvr>
    <a:masterClrMapping/>
  </p:clrMapOvr>
  <p:transition spd="slow" advTm="2917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401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</a:t>
            </a:r>
            <a:r>
              <a:rPr kumimoji="1" lang="ja-JP" altLang="en-US" sz="36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今後の課題について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643866"/>
            <a:ext cx="8229600" cy="5248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次の、３点で抑えた</a:t>
            </a:r>
            <a:endParaRPr lang="en-US" altLang="ja-JP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（１）</a:t>
            </a:r>
            <a:r>
              <a:rPr lang="ja-JP" altLang="en-US" b="1" dirty="0">
                <a:solidFill>
                  <a:srgbClr val="FF0000"/>
                </a:solidFill>
              </a:rPr>
              <a:t>会員を増やすこと。特に、６０代の　　　　</a:t>
            </a:r>
            <a:br>
              <a:rPr lang="ja-JP" altLang="en-US" b="1" dirty="0">
                <a:solidFill>
                  <a:srgbClr val="FF0000"/>
                </a:solidFill>
              </a:rPr>
            </a:br>
            <a:r>
              <a:rPr lang="ja-JP" altLang="en-US" b="1" dirty="0">
                <a:solidFill>
                  <a:srgbClr val="FF0000"/>
                </a:solidFill>
              </a:rPr>
              <a:t>　　会員を増やすことが急務である　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</a:rPr>
              <a:t>（２）</a:t>
            </a:r>
            <a:r>
              <a:rPr lang="ja-JP" altLang="en-US" b="1" dirty="0">
                <a:solidFill>
                  <a:schemeClr val="tx1"/>
                </a:solidFill>
              </a:rPr>
              <a:t>本会の財産である</a:t>
            </a:r>
            <a:r>
              <a:rPr lang="ja-JP" altLang="en-US" b="1" dirty="0">
                <a:solidFill>
                  <a:srgbClr val="0070C0"/>
                </a:solidFill>
              </a:rPr>
              <a:t>諸資料や記録、写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</a:rPr>
              <a:t>　　真等をＣＤ、ＵＳＢで保存する　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</a:rPr>
              <a:t>（３）</a:t>
            </a:r>
            <a:r>
              <a:rPr lang="ja-JP" altLang="en-US" b="1" dirty="0">
                <a:solidFill>
                  <a:schemeClr val="tx1"/>
                </a:solidFill>
              </a:rPr>
              <a:t>より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</a:rPr>
              <a:t>情報機器を随所で活用し、効率　　　　　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</a:rPr>
              <a:t> 　 　的な会議や経費節減等に努める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82170"/>
      </p:ext>
    </p:extLst>
  </p:cSld>
  <p:clrMapOvr>
    <a:masterClrMapping/>
  </p:clrMapOvr>
  <p:transition spd="slow" advTm="323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67544" y="657757"/>
            <a:ext cx="8229600" cy="6165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sz="4100" b="1" dirty="0">
                <a:solidFill>
                  <a:schemeClr val="tx1"/>
                </a:solidFill>
              </a:rPr>
              <a:t>      </a:t>
            </a:r>
            <a:r>
              <a:rPr kumimoji="1" lang="ja-JP" altLang="en-US" sz="4100" b="1" dirty="0">
                <a:solidFill>
                  <a:schemeClr val="tx1"/>
                </a:solidFill>
              </a:rPr>
              <a:t>私たちは、</a:t>
            </a:r>
            <a:r>
              <a:rPr kumimoji="1" lang="ja-JP" altLang="en-US" sz="4100" b="1" dirty="0">
                <a:solidFill>
                  <a:srgbClr val="00B050"/>
                </a:solidFill>
              </a:rPr>
              <a:t>多くの仲間と</a:t>
            </a:r>
            <a:r>
              <a:rPr lang="ja-JP" altLang="en-US" sz="4100" b="1" dirty="0">
                <a:solidFill>
                  <a:srgbClr val="00B050"/>
                </a:solidFill>
              </a:rPr>
              <a:t>一途に一本道を７０年間力強く歩んで</a:t>
            </a:r>
            <a:r>
              <a:rPr lang="ja-JP" altLang="en-US" sz="4100" b="1" dirty="0">
                <a:solidFill>
                  <a:schemeClr val="tx1"/>
                </a:solidFill>
              </a:rPr>
              <a:t>来ました</a:t>
            </a:r>
            <a:endParaRPr kumimoji="1" lang="ja-JP" altLang="en-US" sz="4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100" b="1" dirty="0">
                <a:solidFill>
                  <a:schemeClr val="tx1"/>
                </a:solidFill>
              </a:rPr>
              <a:t>ここまで築いて来た</a:t>
            </a:r>
            <a:r>
              <a:rPr lang="ja-JP" altLang="en-US" sz="4100" b="1" dirty="0">
                <a:solidFill>
                  <a:srgbClr val="0070C0"/>
                </a:solidFill>
              </a:rPr>
              <a:t>「輝かしい文化と歴史」を、次の８０年の第一歩</a:t>
            </a:r>
            <a:r>
              <a:rPr lang="ja-JP" altLang="en-US" sz="4100" b="1" dirty="0">
                <a:solidFill>
                  <a:schemeClr val="tx1"/>
                </a:solidFill>
              </a:rPr>
              <a:t>に向けて</a:t>
            </a:r>
          </a:p>
          <a:p>
            <a:pPr marL="0" indent="0">
              <a:buNone/>
            </a:pPr>
            <a:r>
              <a:rPr kumimoji="1" lang="ja-JP" altLang="en-US" sz="4100" b="1" dirty="0">
                <a:solidFill>
                  <a:srgbClr val="7030A0"/>
                </a:solidFill>
              </a:rPr>
              <a:t>「心を一つに、</a:t>
            </a:r>
            <a:r>
              <a:rPr lang="ja-JP" altLang="en-US" sz="4100" b="1" dirty="0" err="1">
                <a:solidFill>
                  <a:srgbClr val="7030A0"/>
                </a:solidFill>
              </a:rPr>
              <a:t>繋ごう</a:t>
            </a:r>
            <a:r>
              <a:rPr kumimoji="1" lang="ja-JP" altLang="en-US" sz="4100" b="1" dirty="0">
                <a:solidFill>
                  <a:srgbClr val="7030A0"/>
                </a:solidFill>
              </a:rPr>
              <a:t>未来へ」と発し、</a:t>
            </a:r>
            <a:r>
              <a:rPr kumimoji="1" lang="ja-JP" altLang="en-US" sz="4100" b="1" dirty="0">
                <a:solidFill>
                  <a:schemeClr val="tx1"/>
                </a:solidFill>
              </a:rPr>
              <a:t>東京都退職校長会１０年の歩みの報告とします</a:t>
            </a:r>
          </a:p>
          <a:p>
            <a:pPr marL="0" indent="0">
              <a:buNone/>
            </a:pPr>
            <a:r>
              <a:rPr lang="ja-JP" altLang="en-US" sz="4000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90428480"/>
      </p:ext>
    </p:extLst>
  </p:cSld>
  <p:clrMapOvr>
    <a:masterClrMapping/>
  </p:clrMapOvr>
  <p:transition spd="slow" advTm="9014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11338" y="4313370"/>
            <a:ext cx="81227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rgbClr val="7030A0"/>
                </a:solidFill>
              </a:rPr>
              <a:t>ご静聴　誠に</a:t>
            </a:r>
            <a:endParaRPr lang="en-US" altLang="ja-JP" sz="4800" b="1" dirty="0">
              <a:solidFill>
                <a:srgbClr val="7030A0"/>
              </a:solidFill>
            </a:endParaRPr>
          </a:p>
          <a:p>
            <a:r>
              <a:rPr lang="ja-JP" altLang="en-US" sz="4400" b="1" dirty="0">
                <a:solidFill>
                  <a:srgbClr val="7030A0"/>
                </a:solidFill>
              </a:rPr>
              <a:t>　　</a:t>
            </a:r>
            <a:r>
              <a:rPr lang="ja-JP" altLang="en-US" sz="4800" b="1" dirty="0">
                <a:solidFill>
                  <a:srgbClr val="7030A0"/>
                </a:solidFill>
              </a:rPr>
              <a:t>ありがとうございました</a:t>
            </a:r>
          </a:p>
        </p:txBody>
      </p:sp>
      <p:pic>
        <p:nvPicPr>
          <p:cNvPr id="3" name="Picture 2" descr="C:\Users\user\Pictures\都退職校長会　会章\DSCN7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59" b="89976" l="18034" r="89927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89654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35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ja-JP" altLang="en-US" sz="36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１０年前 創立６０周年に本会</a:t>
            </a:r>
            <a:r>
              <a:rPr kumimoji="1" lang="ja-JP" altLang="en-US" sz="3600" dirty="0">
                <a:solidFill>
                  <a:srgbClr val="7030A0"/>
                </a:solidFill>
                <a:latin typeface="+mj-ea"/>
              </a:rPr>
              <a:t>「綱領」</a:t>
            </a:r>
            <a:r>
              <a:rPr kumimoji="1" lang="ja-JP" altLang="en-US" sz="36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制定</a:t>
            </a:r>
            <a:r>
              <a:rPr kumimoji="1" lang="ja-JP" altLang="en-US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614477"/>
            <a:ext cx="8550692" cy="4687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ja-JP" altLang="en-US" sz="3200" b="1" dirty="0"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今では</a:t>
            </a:r>
            <a:r>
              <a:rPr lang="ja-JP" altLang="en-US" sz="3200" b="1" dirty="0">
                <a:solidFill>
                  <a:srgbClr val="7030A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「</a:t>
            </a:r>
            <a:r>
              <a:rPr kumimoji="1" lang="ja-JP" altLang="en-US" sz="3200" b="1" dirty="0">
                <a:solidFill>
                  <a:srgbClr val="7030A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本会の精神並びに、活動</a:t>
            </a:r>
            <a:r>
              <a:rPr lang="ja-JP" altLang="en-US" sz="3200" b="1" dirty="0">
                <a:solidFill>
                  <a:srgbClr val="7030A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基盤と</a:t>
            </a:r>
            <a:r>
              <a:rPr kumimoji="1" lang="ja-JP" altLang="en-US" sz="3200" b="1" dirty="0">
                <a:solidFill>
                  <a:srgbClr val="7030A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して浸透し」</a:t>
            </a:r>
            <a:r>
              <a:rPr kumimoji="1" lang="ja-JP" altLang="en-US" sz="3200" b="1" dirty="0"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定着している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そこで、</a:t>
            </a:r>
            <a:r>
              <a:rPr lang="ja-JP" altLang="en-US" b="1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綱領に沿って１０年間の歩み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をたどる</a:t>
            </a:r>
            <a:endParaRPr lang="en-US" altLang="ja-JP" b="1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ja-JP" altLang="en-US" b="1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（綱領は、要項の表紙の裏側に記載）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endParaRPr lang="en-US" altLang="ja-JP" dirty="0">
              <a:solidFill>
                <a:srgbClr val="00B05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尚、</a:t>
            </a:r>
            <a:r>
              <a:rPr lang="ja-JP" altLang="en-US" b="1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要項のＰ８～９に１０年の歩み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　　　　　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</a:t>
            </a:r>
            <a:r>
              <a:rPr lang="ja-JP" altLang="en-US" b="1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「年表形式」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にまとめている</a:t>
            </a:r>
          </a:p>
        </p:txBody>
      </p:sp>
    </p:spTree>
    <p:extLst>
      <p:ext uri="{BB962C8B-B14F-4D97-AF65-F5344CB8AC3E}">
        <p14:creationId xmlns:p14="http://schemas.microsoft.com/office/powerpoint/2010/main" val="947270904"/>
      </p:ext>
    </p:extLst>
  </p:cSld>
  <p:clrMapOvr>
    <a:masterClrMapping/>
  </p:clrMapOvr>
  <p:transition spd="slow" advTm="603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5618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4000" dirty="0"/>
              <a:t>　</a:t>
            </a:r>
            <a:r>
              <a:rPr kumimoji="1" lang="ja-JP" altLang="en-US" dirty="0">
                <a:solidFill>
                  <a:srgbClr val="7030A0"/>
                </a:solidFill>
              </a:rPr>
              <a:t>東京都退職校長会</a:t>
            </a:r>
            <a:br>
              <a:rPr kumimoji="1" lang="ja-JP" altLang="en-US" b="1" dirty="0">
                <a:solidFill>
                  <a:srgbClr val="7030A0"/>
                </a:solidFill>
              </a:rPr>
            </a:br>
            <a:r>
              <a:rPr lang="ja-JP" altLang="en-US" b="1" dirty="0">
                <a:solidFill>
                  <a:srgbClr val="7030A0"/>
                </a:solidFill>
              </a:rPr>
              <a:t>　　　　</a:t>
            </a:r>
            <a:r>
              <a:rPr kumimoji="1" lang="ja-JP" altLang="en-US" b="1" dirty="0">
                <a:solidFill>
                  <a:srgbClr val="7030A0"/>
                </a:solidFill>
              </a:rPr>
              <a:t>この１</a:t>
            </a:r>
            <a:r>
              <a:rPr kumimoji="1" lang="ja-JP" altLang="en-US" dirty="0">
                <a:solidFill>
                  <a:srgbClr val="7030A0"/>
                </a:solidFill>
              </a:rPr>
              <a:t>０年を総括すると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2132856"/>
            <a:ext cx="808558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sz="6000" b="1" dirty="0">
                <a:solidFill>
                  <a:srgbClr val="0070C0"/>
                </a:solidFill>
              </a:rPr>
              <a:t>改革   そして</a:t>
            </a:r>
            <a:r>
              <a:rPr lang="ja-JP" altLang="en-US" sz="6000" b="1" dirty="0">
                <a:solidFill>
                  <a:schemeClr val="accent2">
                    <a:lumMod val="50000"/>
                  </a:schemeClr>
                </a:solidFill>
              </a:rPr>
              <a:t>　</a:t>
            </a:r>
          </a:p>
          <a:p>
            <a:pPr marL="0" indent="0">
              <a:buNone/>
            </a:pPr>
            <a:r>
              <a:rPr lang="ja-JP" altLang="en-US" sz="6000" b="1" dirty="0">
                <a:solidFill>
                  <a:schemeClr val="accent2">
                    <a:lumMod val="50000"/>
                  </a:schemeClr>
                </a:solidFill>
              </a:rPr>
              <a:t>　　　　</a:t>
            </a:r>
            <a:r>
              <a:rPr lang="ja-JP" altLang="en-US" sz="6000" b="1" dirty="0">
                <a:solidFill>
                  <a:srgbClr val="FF0000"/>
                </a:solidFill>
              </a:rPr>
              <a:t>躍進の１０年</a:t>
            </a:r>
            <a:r>
              <a:rPr lang="ja-JP" altLang="en-US" sz="6000" dirty="0"/>
              <a:t>　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</a:t>
            </a: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であったと、捉えている</a:t>
            </a:r>
            <a:r>
              <a:rPr lang="ja-JP" altLang="en-US" sz="40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511899"/>
      </p:ext>
    </p:extLst>
  </p:cSld>
  <p:clrMapOvr>
    <a:masterClrMapping/>
  </p:clrMapOvr>
  <p:transition spd="slow" advTm="63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160240"/>
          </a:xfrm>
        </p:spPr>
        <p:txBody>
          <a:bodyPr>
            <a:normAutofit fontScale="90000"/>
          </a:bodyPr>
          <a:lstStyle/>
          <a:p>
            <a:pPr algn="l"/>
            <a:br>
              <a:rPr lang="ja-JP" altLang="en-US" sz="36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</a:br>
            <a:r>
              <a:rPr lang="ja-JP" altLang="en-US" sz="36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</a:t>
            </a:r>
            <a:r>
              <a:rPr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われらは　</a:t>
            </a:r>
            <a:r>
              <a:rPr kumimoji="1"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国際都市東京</a:t>
            </a:r>
            <a:r>
              <a:rPr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の教育</a:t>
            </a:r>
            <a:r>
              <a:rPr kumimoji="1"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の</a:t>
            </a:r>
            <a:br>
              <a:rPr kumimoji="1"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</a:br>
            <a:r>
              <a:rPr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　　　　　　　　　振興に寄与する</a:t>
            </a:r>
            <a:br>
              <a:rPr kumimoji="1" lang="ja-JP" altLang="en-US" sz="36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</a:br>
            <a:r>
              <a:rPr lang="ja-JP" altLang="en-US" sz="36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　　　　　　　　　　　　　　　　　　　　　　　　　　　　</a:t>
            </a:r>
            <a:endParaRPr kumimoji="1" lang="ja-JP" altLang="en-US" sz="3600" b="1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2780928"/>
            <a:ext cx="8229600" cy="3520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600" b="1" dirty="0"/>
              <a:t>    </a:t>
            </a:r>
            <a:r>
              <a:rPr lang="ja-JP" altLang="en-US" sz="3600" b="1" dirty="0">
                <a:solidFill>
                  <a:schemeClr val="accent2">
                    <a:lumMod val="50000"/>
                  </a:schemeClr>
                </a:solidFill>
              </a:rPr>
              <a:t>１）教員採用前実践的指導力養成講座</a:t>
            </a:r>
            <a:endParaRPr lang="en-US" altLang="ja-JP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chemeClr val="accent2">
                    <a:lumMod val="50000"/>
                  </a:schemeClr>
                </a:solidFill>
              </a:rPr>
              <a:t>     ２）人材バンク　等の事業　実施</a:t>
            </a:r>
          </a:p>
          <a:p>
            <a:pPr marL="0" indent="0">
              <a:buNone/>
            </a:pPr>
            <a:r>
              <a:rPr lang="ja-JP" altLang="en-US" sz="3600" b="1" dirty="0">
                <a:solidFill>
                  <a:schemeClr val="accent2">
                    <a:lumMod val="50000"/>
                  </a:schemeClr>
                </a:solidFill>
              </a:rPr>
              <a:t>　　</a:t>
            </a:r>
            <a:endParaRPr lang="en-US" altLang="ja-JP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sz="3600" b="1" dirty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ja-JP" altLang="en-US" sz="3600" b="1" dirty="0">
                <a:solidFill>
                  <a:srgbClr val="0070C0"/>
                </a:solidFill>
              </a:rPr>
              <a:t>（東京都教育委員会委託事業）</a:t>
            </a:r>
            <a:r>
              <a:rPr kumimoji="1" lang="ja-JP" altLang="en-US" sz="3600" b="1" dirty="0">
                <a:solidFill>
                  <a:srgbClr val="0070C0"/>
                </a:solidFill>
              </a:rPr>
              <a:t>　</a:t>
            </a: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70C0"/>
                </a:solidFill>
              </a:rPr>
              <a:t>　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41171"/>
      </p:ext>
    </p:extLst>
  </p:cSld>
  <p:clrMapOvr>
    <a:masterClrMapping/>
  </p:clrMapOvr>
  <p:transition spd="slow" advTm="574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0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</a:t>
            </a:r>
            <a:r>
              <a:rPr kumimoji="1"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教員採用前実践的指導力養成講座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（１）目的　</a:t>
            </a:r>
            <a:r>
              <a:rPr lang="ja-JP" altLang="en-US" b="1" dirty="0">
                <a:solidFill>
                  <a:srgbClr val="00B050"/>
                </a:solidFill>
              </a:rPr>
              <a:t>自信を持って教壇に立てる教師</a:t>
            </a:r>
            <a:r>
              <a:rPr kumimoji="1" lang="ja-JP" altLang="en-US" b="1" dirty="0">
                <a:solidFill>
                  <a:srgbClr val="FF0000"/>
                </a:solidFill>
              </a:rPr>
              <a:t>　</a:t>
            </a: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（２）内容　</a:t>
            </a:r>
            <a:r>
              <a:rPr kumimoji="1" lang="ja-JP" altLang="en-US" b="1" dirty="0">
                <a:solidFill>
                  <a:srgbClr val="FF0000"/>
                </a:solidFill>
              </a:rPr>
              <a:t>全体会・学校訪問を２日間実施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（３）受講生　約２３００名（全国から出席）</a:t>
            </a: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（４）講師　本会会員が担当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　　　　</a:t>
            </a:r>
            <a:r>
              <a:rPr lang="ja-JP" altLang="en-US" b="1" dirty="0">
                <a:solidFill>
                  <a:srgbClr val="0070C0"/>
                </a:solidFill>
              </a:rPr>
              <a:t>内訳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lang="ja-JP" altLang="en-US" b="1" dirty="0">
                <a:solidFill>
                  <a:srgbClr val="0070C0"/>
                </a:solidFill>
              </a:rPr>
              <a:t>（小学校　中学校　高等学校　</a:t>
            </a: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</a:rPr>
              <a:t>　　　　　　　　特別支援学校　本部配置）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　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　　　　　　　　合計　１２５６名</a:t>
            </a:r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一年間</a:t>
            </a:r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（５）実施期間　平成２５年度～平成２９年度</a:t>
            </a: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>
                <a:solidFill>
                  <a:schemeClr val="tx1"/>
                </a:solidFill>
              </a:rPr>
              <a:t>☆会員の</a:t>
            </a:r>
            <a:r>
              <a:rPr lang="ja-JP" altLang="en-US" b="1" dirty="0">
                <a:solidFill>
                  <a:srgbClr val="7030A0"/>
                </a:solidFill>
              </a:rPr>
              <a:t>「経験と能力」</a:t>
            </a:r>
            <a:r>
              <a:rPr lang="ja-JP" altLang="en-US" b="1" dirty="0">
                <a:solidFill>
                  <a:schemeClr val="tx1"/>
                </a:solidFill>
              </a:rPr>
              <a:t>を十分に発揮する</a:t>
            </a:r>
            <a:r>
              <a:rPr kumimoji="1" lang="ja-JP" altLang="en-US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1127563218"/>
      </p:ext>
    </p:extLst>
  </p:cSld>
  <p:clrMapOvr>
    <a:masterClrMapping/>
  </p:clrMapOvr>
  <p:transition spd="slow" advTm="527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18644" cy="102292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6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</a:t>
            </a:r>
            <a:r>
              <a:rPr kumimoji="1"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われらは　会員の親睦を深め</a:t>
            </a:r>
            <a:br>
              <a:rPr kumimoji="1"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</a:br>
            <a:r>
              <a:rPr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　　　　　　　互助の充実に努める</a:t>
            </a:r>
            <a:endParaRPr kumimoji="1" lang="ja-JP" altLang="en-US" sz="4000" b="1" dirty="0">
              <a:solidFill>
                <a:srgbClr val="7030A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988840"/>
            <a:ext cx="8085584" cy="454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500" b="1" dirty="0">
                <a:solidFill>
                  <a:schemeClr val="tx2">
                    <a:lumMod val="50000"/>
                  </a:schemeClr>
                </a:solidFill>
              </a:rPr>
              <a:t>　福利厚生部が行っている内容は当然のことで、以下の活動を行った　</a:t>
            </a:r>
            <a:endParaRPr lang="en-US" altLang="ja-JP" sz="35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3500" dirty="0"/>
              <a:t>　</a:t>
            </a:r>
            <a:r>
              <a:rPr kumimoji="1" lang="ja-JP" altLang="en-US" sz="3500" b="1" dirty="0">
                <a:solidFill>
                  <a:schemeClr val="accent2">
                    <a:lumMod val="50000"/>
                  </a:schemeClr>
                </a:solidFill>
              </a:rPr>
              <a:t>１）業務改善・基金検討委員会</a:t>
            </a:r>
          </a:p>
          <a:p>
            <a:pPr marL="0" indent="0">
              <a:buNone/>
            </a:pPr>
            <a:r>
              <a:rPr lang="ja-JP" altLang="en-US" sz="3500" b="1" dirty="0">
                <a:solidFill>
                  <a:schemeClr val="accent2">
                    <a:lumMod val="50000"/>
                  </a:schemeClr>
                </a:solidFill>
              </a:rPr>
              <a:t>　２）会報発行</a:t>
            </a:r>
          </a:p>
          <a:p>
            <a:pPr marL="0" indent="0">
              <a:buNone/>
            </a:pPr>
            <a:r>
              <a:rPr lang="ja-JP" altLang="en-US" sz="3500" b="1" dirty="0">
                <a:solidFill>
                  <a:schemeClr val="accent2">
                    <a:lumMod val="50000"/>
                  </a:schemeClr>
                </a:solidFill>
              </a:rPr>
              <a:t>　３）会員増強プロジェクトチーム</a:t>
            </a:r>
          </a:p>
          <a:p>
            <a:pPr marL="0" indent="0">
              <a:buNone/>
            </a:pPr>
            <a:r>
              <a:rPr lang="ja-JP" altLang="en-US" sz="3500" b="1" dirty="0">
                <a:solidFill>
                  <a:schemeClr val="accent2">
                    <a:lumMod val="50000"/>
                  </a:schemeClr>
                </a:solidFill>
              </a:rPr>
              <a:t>　　　　　　　</a:t>
            </a:r>
            <a:r>
              <a:rPr lang="ja-JP" altLang="en-US" sz="3500" dirty="0">
                <a:solidFill>
                  <a:schemeClr val="accent2">
                    <a:lumMod val="50000"/>
                  </a:schemeClr>
                </a:solidFill>
              </a:rPr>
              <a:t>等の事業・活動　実施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2334045"/>
      </p:ext>
    </p:extLst>
  </p:cSld>
  <p:clrMapOvr>
    <a:masterClrMapping/>
  </p:clrMapOvr>
  <p:transition spd="slow" advTm="63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34668" cy="936104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</a:t>
            </a:r>
            <a:r>
              <a:rPr kumimoji="1" lang="ja-JP" altLang="en-US" sz="36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業務改善・基金検討委員会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30160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</a:rPr>
              <a:t>・</a:t>
            </a:r>
            <a:r>
              <a:rPr kumimoji="1" lang="ja-JP" altLang="en-US" b="1" dirty="0">
                <a:solidFill>
                  <a:schemeClr val="tx2">
                    <a:lumMod val="50000"/>
                  </a:schemeClr>
                </a:solidFill>
              </a:rPr>
              <a:t>改善は、次の４項目</a:t>
            </a:r>
          </a:p>
          <a:p>
            <a:pPr marL="0" indent="0">
              <a:buNone/>
            </a:pPr>
            <a:r>
              <a:rPr lang="ja-JP" altLang="en-US" sz="2800" b="1" dirty="0"/>
              <a:t>　　</a:t>
            </a:r>
            <a:r>
              <a:rPr lang="ja-JP" altLang="en-US" sz="2800" b="1" dirty="0">
                <a:solidFill>
                  <a:srgbClr val="FF0000"/>
                </a:solidFill>
              </a:rPr>
              <a:t>①　会則の改訂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　②　会員の減少、支部組織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　　③　基金と今後の用途　④　その他</a:t>
            </a:r>
          </a:p>
          <a:p>
            <a:pPr marL="0" indent="0">
              <a:buNone/>
            </a:pPr>
            <a:r>
              <a:rPr lang="ja-JP" altLang="en-US" sz="2800" b="1" u="sng" dirty="0">
                <a:solidFill>
                  <a:schemeClr val="accent2">
                    <a:lumMod val="50000"/>
                  </a:schemeClr>
                </a:solidFill>
              </a:rPr>
              <a:t>第３章 第６条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会員は</a:t>
            </a:r>
            <a:r>
              <a:rPr lang="ja-JP" altLang="en-US" sz="2800" b="1" dirty="0">
                <a:solidFill>
                  <a:srgbClr val="7030A0"/>
                </a:solidFill>
              </a:rPr>
              <a:t>居住する地域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か</a:t>
            </a:r>
            <a:r>
              <a:rPr lang="ja-JP" altLang="en-US" sz="2800" b="1" dirty="0">
                <a:solidFill>
                  <a:srgbClr val="7030A0"/>
                </a:solidFill>
              </a:rPr>
              <a:t>勤務した地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7030A0"/>
                </a:solidFill>
              </a:rPr>
              <a:t>　域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の</a:t>
            </a:r>
            <a:r>
              <a:rPr lang="ja-JP" altLang="en-US" sz="2800" b="1" dirty="0">
                <a:solidFill>
                  <a:schemeClr val="tx1"/>
                </a:solidFill>
              </a:rPr>
              <a:t>いずれかの支部に所属する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　　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更に、</a:t>
            </a:r>
            <a:r>
              <a:rPr lang="ja-JP" altLang="en-US" sz="2800" b="1" dirty="0">
                <a:solidFill>
                  <a:srgbClr val="7030A0"/>
                </a:solidFill>
              </a:rPr>
              <a:t>正会員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・</a:t>
            </a:r>
            <a:r>
              <a:rPr lang="ja-JP" altLang="en-US" sz="2800" b="1" dirty="0">
                <a:solidFill>
                  <a:srgbClr val="0070C0"/>
                </a:solidFill>
              </a:rPr>
              <a:t>特別会員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・</a:t>
            </a:r>
            <a:r>
              <a:rPr lang="ja-JP" altLang="en-US" sz="2800" b="1" dirty="0">
                <a:solidFill>
                  <a:srgbClr val="00B050"/>
                </a:solidFill>
              </a:rPr>
              <a:t>奨励会員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の呼称と　　　　　　 　　　　　　　　　   　　　     　　　　　　　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　し、</a:t>
            </a:r>
            <a:r>
              <a:rPr lang="ja-JP" altLang="en-US" sz="2800" b="1" dirty="0">
                <a:solidFill>
                  <a:schemeClr val="tx1"/>
                </a:solidFill>
              </a:rPr>
              <a:t>他支部の活動や交流を深めることが出来る</a:t>
            </a:r>
          </a:p>
          <a:p>
            <a:pPr marL="0" indent="0">
              <a:buNone/>
            </a:pPr>
            <a:r>
              <a:rPr lang="ja-JP" altLang="en-US" sz="2800" b="1" u="sng" dirty="0">
                <a:solidFill>
                  <a:schemeClr val="accent2">
                    <a:lumMod val="50000"/>
                  </a:schemeClr>
                </a:solidFill>
              </a:rPr>
              <a:t>第５章第１３条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lang="ja-JP" altLang="en-US" sz="2800" b="1" dirty="0">
                <a:solidFill>
                  <a:srgbClr val="00B050"/>
                </a:solidFill>
              </a:rPr>
              <a:t>評議員会を削減し、その任を支　　　　　　　　　　　</a:t>
            </a:r>
            <a:r>
              <a:rPr kumimoji="1" lang="ja-JP" altLang="en-US" sz="2800" b="1" dirty="0">
                <a:solidFill>
                  <a:srgbClr val="00B050"/>
                </a:solidFill>
              </a:rPr>
              <a:t>　　　　　　　　　　　　　　　　　　　　　　　　　　　　　　　　　　　　　　　　　　　　　　　　　　　　　　　</a:t>
            </a:r>
            <a:r>
              <a:rPr lang="ja-JP" altLang="en-US" sz="2800" b="1" dirty="0">
                <a:solidFill>
                  <a:srgbClr val="00B050"/>
                </a:solidFill>
              </a:rPr>
              <a:t>　　　　　　　　　　　 　　　　　　　  　　　　　　　　　       　　　　　　　　　　　     　　　　　　　　　　　　　　　　　　　　　　　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00B050"/>
                </a:solidFill>
              </a:rPr>
              <a:t>　部長会が兼ねる。</a:t>
            </a:r>
            <a:r>
              <a:rPr kumimoji="1"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総会に次ぐ</a:t>
            </a:r>
            <a:r>
              <a:rPr kumimoji="1" lang="ja-JP" altLang="en-US" sz="2800" b="1" dirty="0">
                <a:solidFill>
                  <a:srgbClr val="0070C0"/>
                </a:solidFill>
              </a:rPr>
              <a:t>審議機関</a:t>
            </a:r>
            <a:r>
              <a:rPr lang="ja-JP" altLang="en-US" sz="2800" b="1" dirty="0">
                <a:solidFill>
                  <a:srgbClr val="0070C0"/>
                </a:solidFill>
              </a:rPr>
              <a:t>にした</a:t>
            </a:r>
            <a:endParaRPr lang="en-US" altLang="ja-JP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・</a:t>
            </a:r>
            <a:r>
              <a:rPr kumimoji="1"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改善で</a:t>
            </a:r>
            <a:r>
              <a:rPr kumimoji="1" lang="ja-JP" altLang="en-US" sz="2800" b="1" dirty="0">
                <a:solidFill>
                  <a:srgbClr val="002060"/>
                </a:solidFill>
              </a:rPr>
              <a:t>「会議のスピード化、諸経費軽減」した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21001"/>
      </p:ext>
    </p:extLst>
  </p:cSld>
  <p:clrMapOvr>
    <a:masterClrMapping/>
  </p:clrMapOvr>
  <p:transition spd="slow" advTm="60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18644" cy="102292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われらは　会員の生涯学習を推進し</a:t>
            </a:r>
            <a:br>
              <a:rPr kumimoji="1"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</a:br>
            <a:r>
              <a:rPr lang="ja-JP" altLang="en-US" sz="40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　　　　生き甲斐づくりに貢献する</a:t>
            </a:r>
            <a:endParaRPr kumimoji="1" lang="ja-JP" altLang="en-US" sz="4000" b="1" dirty="0">
              <a:solidFill>
                <a:srgbClr val="7030A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872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１）会員研修会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　２）東京フォーラム２０１６</a:t>
            </a: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　　等の事業　実施</a:t>
            </a:r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２０２０年から中断</a:t>
            </a:r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ja-JP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☆会員研修会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　　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・ねらい</a:t>
            </a:r>
            <a:r>
              <a:rPr lang="ja-JP" altLang="en-US" sz="2800" b="1" dirty="0">
                <a:solidFill>
                  <a:srgbClr val="0070C0"/>
                </a:solidFill>
              </a:rPr>
              <a:t>「会員の生涯学習や生き甲斐づくり」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 ・テーマ</a:t>
            </a:r>
            <a:r>
              <a:rPr lang="ja-JP" altLang="en-US" sz="2800" b="1" dirty="0">
                <a:solidFill>
                  <a:srgbClr val="00B050"/>
                </a:solidFill>
              </a:rPr>
              <a:t>「生き生き人生を目指して」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B050"/>
                </a:solidFill>
              </a:rPr>
              <a:t>　　　　　　</a:t>
            </a:r>
            <a:r>
              <a:rPr lang="ja-JP" altLang="en-US" sz="2800" b="1" dirty="0">
                <a:solidFill>
                  <a:srgbClr val="FF0000"/>
                </a:solidFill>
              </a:rPr>
              <a:t>年に、春と秋の２回実施している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AppData\Local\Microsoft\Windows\INetCache\IE\F0RCX2FP\win10_c1-6[2]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678943"/>
            <a:ext cx="3429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83674"/>
      </p:ext>
    </p:extLst>
  </p:cSld>
  <p:clrMapOvr>
    <a:masterClrMapping/>
  </p:clrMapOvr>
  <p:transition spd="slow" advTm="55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736" y="404664"/>
            <a:ext cx="8229600" cy="91216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100" b="1" dirty="0">
                <a:solidFill>
                  <a:srgbClr val="7030A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・研修会の様子　ちぎり絵</a:t>
            </a:r>
            <a:r>
              <a:rPr kumimoji="1" lang="ja-JP" altLang="en-US" sz="31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（烏瓜</a:t>
            </a:r>
            <a:r>
              <a:rPr lang="ja-JP" altLang="en-US" sz="31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の絵を制作</a:t>
            </a:r>
            <a:r>
              <a:rPr kumimoji="1" lang="ja-JP" altLang="en-US" sz="31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）</a:t>
            </a:r>
            <a:r>
              <a:rPr kumimoji="1" lang="ja-JP" altLang="en-US" sz="32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900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2800" b="1" dirty="0"/>
              <a:t>　</a:t>
            </a:r>
            <a:r>
              <a:rPr kumimoji="1" lang="ja-JP" altLang="en-US" sz="3500" b="1" dirty="0">
                <a:solidFill>
                  <a:schemeClr val="accent2">
                    <a:lumMod val="50000"/>
                  </a:schemeClr>
                </a:solidFill>
              </a:rPr>
              <a:t>講師 　米本雅子先生</a:t>
            </a:r>
            <a:r>
              <a:rPr kumimoji="1" lang="ja-JP" altLang="en-US" sz="2800" b="1" dirty="0"/>
              <a:t>　　　　</a:t>
            </a:r>
            <a:endParaRPr kumimoji="1" lang="en-US" altLang="ja-JP" sz="2800" b="1" dirty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b="1" dirty="0"/>
              <a:t>　　　　　　　　　　　</a:t>
            </a:r>
            <a:endParaRPr lang="en-US" altLang="ja-JP" sz="3500" b="1" dirty="0"/>
          </a:p>
          <a:p>
            <a:pPr marL="0" indent="0">
              <a:buNone/>
            </a:pPr>
            <a:endParaRPr kumimoji="1" lang="en-US" altLang="ja-JP" sz="2800" b="1" dirty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kumimoji="1" lang="en-US" altLang="ja-JP" sz="2800" b="1" dirty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kumimoji="1" lang="en-US" altLang="ja-JP" sz="2800" b="1" dirty="0"/>
          </a:p>
          <a:p>
            <a:pPr marL="0" indent="0">
              <a:buNone/>
            </a:pPr>
            <a:endParaRPr lang="ja-JP" altLang="en-US" sz="3000" b="1" dirty="0"/>
          </a:p>
          <a:p>
            <a:pPr marL="0" indent="0">
              <a:buNone/>
            </a:pPr>
            <a:r>
              <a:rPr lang="ja-JP" altLang="en-US" sz="3000" b="1" dirty="0"/>
              <a:t>　</a:t>
            </a:r>
            <a:r>
              <a:rPr lang="ja-JP" altLang="en-US" sz="3000" b="1" dirty="0">
                <a:solidFill>
                  <a:schemeClr val="accent2">
                    <a:lumMod val="50000"/>
                  </a:schemeClr>
                </a:solidFill>
              </a:rPr>
              <a:t>多田会長、作品づくりに</a:t>
            </a:r>
            <a:endParaRPr lang="en-US" altLang="ja-JP" sz="3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sz="3000" b="1" dirty="0">
                <a:solidFill>
                  <a:schemeClr val="accent2">
                    <a:lumMod val="50000"/>
                  </a:schemeClr>
                </a:solidFill>
              </a:rPr>
              <a:t>励む</a:t>
            </a:r>
            <a:r>
              <a:rPr kumimoji="1"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　　　　</a:t>
            </a:r>
            <a:endParaRPr kumimoji="1" lang="en-US" altLang="ja-JP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029489"/>
            <a:ext cx="3672408" cy="25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3372824"/>
            <a:ext cx="3339264" cy="25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7585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28256" y="1997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8344469"/>
      </p:ext>
    </p:extLst>
  </p:cSld>
  <p:clrMapOvr>
    <a:masterClrMapping/>
  </p:clrMapOvr>
  <p:transition spd="slow" advTm="879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3645</TotalTime>
  <Words>2380</Words>
  <Application>Microsoft Office PowerPoint</Application>
  <PresentationFormat>画面に合わせる (4:3)</PresentationFormat>
  <Paragraphs>231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BIZ UDゴシック</vt:lpstr>
      <vt:lpstr>HGPｺﾞｼｯｸE</vt:lpstr>
      <vt:lpstr>HGP正楷書体</vt:lpstr>
      <vt:lpstr>HGSｺﾞｼｯｸE</vt:lpstr>
      <vt:lpstr>HGｺﾞｼｯｸE</vt:lpstr>
      <vt:lpstr>Calibri</vt:lpstr>
      <vt:lpstr>Corbel</vt:lpstr>
      <vt:lpstr>Wingdings</vt:lpstr>
      <vt:lpstr>みやび</vt:lpstr>
      <vt:lpstr>東京都退職校長会 　　　　　　　１０年の歩み</vt:lpstr>
      <vt:lpstr>１０年前 創立６０周年に本会「綱領」制定　</vt:lpstr>
      <vt:lpstr>　東京都退職校長会 　　　　この１０年を総括すると</vt:lpstr>
      <vt:lpstr> 　われらは　国際都市東京の教育の 　　　　　　　　　　振興に寄与する 　　　　　　　　　　　　　　　　　　　　　　　　　　　　　</vt:lpstr>
      <vt:lpstr>　教員採用前実践的指導力養成講座</vt:lpstr>
      <vt:lpstr>　われらは　会員の親睦を深め 　　　　　　　　互助の充実に努める</vt:lpstr>
      <vt:lpstr>　業務改善・基金検討委員会</vt:lpstr>
      <vt:lpstr>われらは　会員の生涯学習を推進し 　　　　　生き甲斐づくりに貢献する</vt:lpstr>
      <vt:lpstr>・研修会の様子　ちぎり絵（烏瓜の絵を制作）　</vt:lpstr>
      <vt:lpstr>　われらは　会員の居住する地域の 　　　　教育と文化の向上に尽力する</vt:lpstr>
      <vt:lpstr>　われらは　全国連合退職校長会並びに 　　関係諸団体と連携し本会の発展を図る</vt:lpstr>
      <vt:lpstr>綱領５項目に沿って、１０年間の活動を見て、斬新且つ大胆な発想、先見性と俯瞰した見直しで、本会の改革を図り、躍進する</vt:lpstr>
      <vt:lpstr>　今後の課題について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東京都退職校長会 　　　　　　　１０年の歩み</dc:title>
  <dc:creator>user</dc:creator>
  <cp:lastModifiedBy>福島 良樹</cp:lastModifiedBy>
  <cp:revision>279</cp:revision>
  <cp:lastPrinted>2022-11-22T03:13:44Z</cp:lastPrinted>
  <dcterms:created xsi:type="dcterms:W3CDTF">2022-11-03T01:35:07Z</dcterms:created>
  <dcterms:modified xsi:type="dcterms:W3CDTF">2023-06-06T12:11:20Z</dcterms:modified>
</cp:coreProperties>
</file>